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3671" r:id="rId2"/>
  </p:sldMasterIdLst>
  <p:notesMasterIdLst>
    <p:notesMasterId r:id="rId11"/>
  </p:notesMasterIdLst>
  <p:sldIdLst>
    <p:sldId id="265" r:id="rId3"/>
    <p:sldId id="273" r:id="rId4"/>
    <p:sldId id="266" r:id="rId5"/>
    <p:sldId id="269" r:id="rId6"/>
    <p:sldId id="270" r:id="rId7"/>
    <p:sldId id="271" r:id="rId8"/>
    <p:sldId id="274" r:id="rId9"/>
    <p:sldId id="27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9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13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82671" autoAdjust="0"/>
  </p:normalViewPr>
  <p:slideViewPr>
    <p:cSldViewPr snapToGrid="0">
      <p:cViewPr varScale="1">
        <p:scale>
          <a:sx n="115" d="100"/>
          <a:sy n="115" d="100"/>
        </p:scale>
        <p:origin x="804" y="102"/>
      </p:cViewPr>
      <p:guideLst>
        <p:guide orient="horz" pos="49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FB26EA-CC82-4C19-B186-EB27478F1B7B}" type="datetimeFigureOut">
              <a:rPr lang="en-US" smtClean="0"/>
              <a:pPr/>
              <a:t>6/21/2021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5582EAF-1652-41E3-84E5-0E2963421C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14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E14601-3207-447E-9BE5-D699B313D3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0628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bg>
      <p:bgPr>
        <a:gradFill>
          <a:gsLst>
            <a:gs pos="0">
              <a:schemeClr val="tx1"/>
            </a:gs>
            <a:gs pos="100000">
              <a:schemeClr val="tx1">
                <a:lumMod val="75000"/>
                <a:lumOff val="25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74404" y="1553603"/>
            <a:ext cx="86695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D9D9D9"/>
                </a:solidFill>
                <a:latin typeface="Corbel" panose="020B0503020204020204" pitchFamily="34" charset="0"/>
              </a:rPr>
              <a:t>IRREGULAR</a:t>
            </a:r>
            <a:r>
              <a:rPr lang="en-US" sz="4000" baseline="0" dirty="0" smtClean="0">
                <a:solidFill>
                  <a:srgbClr val="D9D9D9"/>
                </a:solidFill>
                <a:latin typeface="Corbel" panose="020B0503020204020204" pitchFamily="34" charset="0"/>
              </a:rPr>
              <a:t> WARFARE TECHNICAL SUPPORT DIRECTORATE</a:t>
            </a:r>
            <a:endParaRPr lang="en-US" sz="4000" dirty="0">
              <a:solidFill>
                <a:srgbClr val="D9D9D9"/>
              </a:solidFill>
              <a:latin typeface="Corbel" panose="020B050302020402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1533832"/>
            <a:ext cx="373627" cy="1258529"/>
          </a:xfrm>
          <a:prstGeom prst="rect">
            <a:avLst/>
          </a:prstGeom>
          <a:solidFill>
            <a:srgbClr val="FCB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9045677" y="3509963"/>
            <a:ext cx="98323" cy="1661805"/>
          </a:xfrm>
          <a:prstGeom prst="rect">
            <a:avLst/>
          </a:prstGeom>
          <a:solidFill>
            <a:srgbClr val="FCB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2717641" y="0"/>
            <a:ext cx="3708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717641" y="6519446"/>
            <a:ext cx="3708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491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29C6-5B87-4CA6-A052-1E656F397572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0A6D-50B7-4E17-B2EC-BF224144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10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29C6-5B87-4CA6-A052-1E656F397572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0A6D-50B7-4E17-B2EC-BF224144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9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29C6-5B87-4CA6-A052-1E656F397572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0A6D-50B7-4E17-B2EC-BF224144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845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29C6-5B87-4CA6-A052-1E656F397572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0A6D-50B7-4E17-B2EC-BF224144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686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29C6-5B87-4CA6-A052-1E656F397572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0A6D-50B7-4E17-B2EC-BF224144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91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29C6-5B87-4CA6-A052-1E656F397572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0A6D-50B7-4E17-B2EC-BF224144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58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29C6-5B87-4CA6-A052-1E656F397572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0A6D-50B7-4E17-B2EC-BF224144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555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yellow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941053" y="651533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031EED6-EEA2-447C-951E-E47723A002B9}" type="slidenum">
              <a:rPr lang="en-US" sz="1050" baseline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200" baseline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2717641" y="6519446"/>
            <a:ext cx="3708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UNCLASSIFED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9" y="2830"/>
            <a:ext cx="9144000" cy="6377354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6315" y="6380183"/>
            <a:ext cx="9153144" cy="480646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2720470" y="2829"/>
            <a:ext cx="3708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2720470" y="6522275"/>
            <a:ext cx="3708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316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19"/>
            <a:ext cx="9144000" cy="6377354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6377497"/>
            <a:ext cx="9153144" cy="480646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2717641" y="-4120"/>
            <a:ext cx="3708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2717641" y="6515326"/>
            <a:ext cx="3708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" y="245052"/>
            <a:ext cx="228600" cy="916091"/>
          </a:xfrm>
          <a:prstGeom prst="rect">
            <a:avLst/>
          </a:prstGeom>
          <a:solidFill>
            <a:srgbClr val="FCB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717641" y="6519446"/>
            <a:ext cx="3708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45877" y="640253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14ED628-8334-4FFA-BAC9-305D346DD4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335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bg>
      <p:bgPr>
        <a:gradFill>
          <a:gsLst>
            <a:gs pos="0">
              <a:schemeClr val="tx1"/>
            </a:gs>
            <a:gs pos="100000">
              <a:schemeClr val="tx1">
                <a:lumMod val="75000"/>
                <a:lumOff val="25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533832"/>
            <a:ext cx="373627" cy="1258529"/>
          </a:xfrm>
          <a:prstGeom prst="rect">
            <a:avLst/>
          </a:prstGeom>
          <a:solidFill>
            <a:srgbClr val="FCB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9045677" y="3509963"/>
            <a:ext cx="98323" cy="1661805"/>
          </a:xfrm>
          <a:prstGeom prst="rect">
            <a:avLst/>
          </a:prstGeom>
          <a:solidFill>
            <a:srgbClr val="FCB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498747" y="6546460"/>
            <a:ext cx="48080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31EED6-EEA2-447C-951E-E47723A002B9}" type="slidenum">
              <a:rPr lang="en-US" sz="1200" b="0" baseline="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‹#›</a:t>
            </a:fld>
            <a:endParaRPr lang="en-US" sz="1200" b="0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3" y="3278036"/>
            <a:ext cx="2060721" cy="204843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2717641" y="0"/>
            <a:ext cx="3708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CUI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717641" y="6519446"/>
            <a:ext cx="3708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3681180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tx1"/>
            </a:gs>
            <a:gs pos="100000">
              <a:schemeClr val="tx1">
                <a:lumMod val="75000"/>
                <a:lumOff val="25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533832"/>
            <a:ext cx="373627" cy="1258529"/>
          </a:xfrm>
          <a:prstGeom prst="rect">
            <a:avLst/>
          </a:prstGeom>
          <a:solidFill>
            <a:srgbClr val="FCB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9045677" y="3509963"/>
            <a:ext cx="98323" cy="1661805"/>
          </a:xfrm>
          <a:prstGeom prst="rect">
            <a:avLst/>
          </a:prstGeom>
          <a:solidFill>
            <a:srgbClr val="FCB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498747" y="6546460"/>
            <a:ext cx="48080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31EED6-EEA2-447C-951E-E47723A002B9}" type="slidenum">
              <a:rPr lang="en-US" sz="1200" b="0" baseline="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‹#›</a:t>
            </a:fld>
            <a:endParaRPr lang="en-US" sz="1200" b="0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2717641" y="0"/>
            <a:ext cx="3708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717641" y="6519446"/>
            <a:ext cx="3708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24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29C6-5B87-4CA6-A052-1E656F397572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0A6D-50B7-4E17-B2EC-BF224144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2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29C6-5B87-4CA6-A052-1E656F397572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0A6D-50B7-4E17-B2EC-BF224144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89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29C6-5B87-4CA6-A052-1E656F397572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0A6D-50B7-4E17-B2EC-BF224144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070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29C6-5B87-4CA6-A052-1E656F397572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0A6D-50B7-4E17-B2EC-BF224144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48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264B7-4078-4936-95F0-F29F287282FA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5CC2D-C356-4FC1-AD91-7D6D444311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941053" y="6515339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031EED6-EEA2-447C-951E-E47723A002B9}" type="slidenum">
              <a:rPr lang="en-US" sz="1050" baseline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200" baseline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164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829C6-5B87-4CA6-A052-1E656F397572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20A6D-50B7-4E17-B2EC-BF2241444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81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3" y="3278036"/>
            <a:ext cx="2060721" cy="2048430"/>
          </a:xfrm>
          <a:prstGeom prst="rect">
            <a:avLst/>
          </a:prstGeom>
        </p:spPr>
      </p:pic>
      <p:sp>
        <p:nvSpPr>
          <p:cNvPr id="4" name="Title 2"/>
          <p:cNvSpPr txBox="1">
            <a:spLocks/>
          </p:cNvSpPr>
          <p:nvPr/>
        </p:nvSpPr>
        <p:spPr>
          <a:xfrm>
            <a:off x="3114988" y="4385335"/>
            <a:ext cx="5343211" cy="143926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Indirect Influence and Competition (I2C)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FY 23 Requirements </a:t>
            </a:r>
            <a:r>
              <a:rPr lang="en-US" sz="2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Submission Shell Format</a:t>
            </a:r>
            <a:endParaRPr lang="en-US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07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 txBox="1">
            <a:spLocks/>
          </p:cNvSpPr>
          <p:nvPr/>
        </p:nvSpPr>
        <p:spPr>
          <a:xfrm>
            <a:off x="465252" y="1691011"/>
            <a:ext cx="8532099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500" b="1" i="0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500" b="1" i="0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500" b="1" i="0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500" b="1" i="0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INDIRECT INFLUENCE AND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COMPETITION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2803584" y="4385335"/>
            <a:ext cx="5775151" cy="143926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[Enter Submission Title]</a:t>
            </a:r>
            <a:r>
              <a:rPr lang="en-US" sz="3600" dirty="0" smtClean="0">
                <a:solidFill>
                  <a:schemeClr val="bg1"/>
                </a:solidFill>
                <a:latin typeface="Garamond" panose="02020404030301010803" pitchFamily="18" charset="0"/>
              </a:rPr>
              <a:t/>
            </a:r>
            <a:br>
              <a:rPr lang="en-US" sz="3600" dirty="0" smtClean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[Enter Submitting Organization]</a:t>
            </a:r>
          </a:p>
          <a:p>
            <a:r>
              <a:rPr lang="en-US" sz="1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[Select </a:t>
            </a:r>
            <a:r>
              <a:rPr lang="en-US" sz="1800" dirty="0">
                <a:solidFill>
                  <a:schemeClr val="bg1"/>
                </a:solidFill>
                <a:latin typeface="Garamond" panose="02020404030301010803" pitchFamily="18" charset="0"/>
              </a:rPr>
              <a:t>Focus Area(s</a:t>
            </a:r>
            <a:r>
              <a:rPr lang="en-US" sz="1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): </a:t>
            </a:r>
          </a:p>
          <a:p>
            <a:pPr marL="285750" indent="-285750">
              <a:buFontTx/>
              <a:buChar char="-"/>
            </a:pPr>
            <a:r>
              <a:rPr lang="en-US" sz="1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Influence and Information Capabilities</a:t>
            </a:r>
          </a:p>
          <a:p>
            <a:pPr marL="285750" indent="-285750">
              <a:buFontTx/>
              <a:buChar char="-"/>
            </a:pPr>
            <a:r>
              <a:rPr lang="en-US" sz="1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Partner, Indigenous, and Resistance Network Development</a:t>
            </a:r>
          </a:p>
          <a:p>
            <a:pPr marL="285750" indent="-285750">
              <a:buFontTx/>
              <a:buChar char="-"/>
            </a:pPr>
            <a:r>
              <a:rPr lang="en-US" sz="1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Operationalizing Irregular Warfare]</a:t>
            </a:r>
            <a:endParaRPr lang="en-US" sz="1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US" sz="1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3" y="3278036"/>
            <a:ext cx="2060721" cy="204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86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4ED628-8334-4FFA-BAC9-305D346DD4F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0" y="1219200"/>
            <a:ext cx="851535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b="1" dirty="0">
                <a:latin typeface="Garamond" panose="02020404030301010803" pitchFamily="18" charset="0"/>
              </a:rPr>
              <a:t>Capability Gap:</a:t>
            </a:r>
            <a:endParaRPr lang="en-US" dirty="0">
              <a:latin typeface="Garamond" panose="02020404030301010803" pitchFamily="18" charset="0"/>
            </a:endParaRPr>
          </a:p>
          <a:p>
            <a:r>
              <a:rPr lang="en-US" dirty="0">
                <a:latin typeface="Garamond" panose="02020404030301010803" pitchFamily="18" charset="0"/>
              </a:rPr>
              <a:t>Identify the current capability gap and the R&amp;D effort necessary to eliminate this gap.</a:t>
            </a:r>
          </a:p>
          <a:p>
            <a:r>
              <a:rPr lang="en-US" dirty="0">
                <a:latin typeface="Garamond" panose="02020404030301010803" pitchFamily="18" charset="0"/>
              </a:rPr>
              <a:t>Explain background/impetus for this requirement and define how the desired solution enhances irregular warfare capability.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How is it done today, and what are the limits of the current practice?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Does someone else already possess the capability, necessary permissions/authorities that is better suited to achieve the operational effect? If so, what benefit is gained by expanding it to include your organization?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dirty="0" smtClean="0">
              <a:latin typeface="Garamond" panose="02020404030301010803" pitchFamily="18" charset="0"/>
              <a:cs typeface="Calibri" pitchFamily="34" charset="0"/>
            </a:endParaRPr>
          </a:p>
          <a:p>
            <a:endParaRPr lang="en-US" sz="2000" dirty="0" smtClean="0">
              <a:latin typeface="Garamond" panose="02020404030301010803" pitchFamily="18" charset="0"/>
            </a:endParaRP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/>
            </a:r>
            <a:br>
              <a:rPr lang="en-US" sz="2000" dirty="0">
                <a:latin typeface="Garamond" panose="02020404030301010803" pitchFamily="18" charset="0"/>
              </a:rPr>
            </a:br>
            <a:endParaRPr lang="en-US" dirty="0">
              <a:latin typeface="Garamond" panose="02020404030301010803" pitchFamily="18" charset="0"/>
              <a:cs typeface="Calibri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457200" y="125280"/>
            <a:ext cx="8229600" cy="99993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Garamond" panose="02020404030301010803" pitchFamily="18" charset="0"/>
              </a:rPr>
              <a:t>I2C FY23: [Enter Title]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03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4ED628-8334-4FFA-BAC9-305D346DD4F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0" y="1219200"/>
            <a:ext cx="851535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b="1" dirty="0">
                <a:latin typeface="Garamond" panose="02020404030301010803" pitchFamily="18" charset="0"/>
              </a:rPr>
              <a:t>Operational Application/Impact:</a:t>
            </a:r>
            <a:r>
              <a:rPr lang="en-US" dirty="0">
                <a:latin typeface="Garamond" panose="02020404030301010803" pitchFamily="18" charset="0"/>
              </a:rPr>
              <a:t> 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Who cares? If this is successful, what difference will it make? 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What will be the application of this requirement? What type of conditions would this requirement apply to?</a:t>
            </a:r>
          </a:p>
          <a:p>
            <a:r>
              <a:rPr lang="en-US" dirty="0"/>
              <a:t> </a:t>
            </a:r>
          </a:p>
          <a:p>
            <a:pPr lvl="0"/>
            <a:endParaRPr lang="en-US" b="1" dirty="0" smtClean="0"/>
          </a:p>
          <a:p>
            <a:pPr lvl="0"/>
            <a:endParaRPr lang="en-US" b="1" dirty="0"/>
          </a:p>
          <a:p>
            <a:pPr lvl="0"/>
            <a:endParaRPr lang="en-US" b="1" dirty="0" smtClean="0"/>
          </a:p>
          <a:p>
            <a:pPr lvl="0"/>
            <a:r>
              <a:rPr lang="en-US" b="1" dirty="0" smtClean="0">
                <a:latin typeface="Garamond" panose="02020404030301010803" pitchFamily="18" charset="0"/>
              </a:rPr>
              <a:t>Requisites</a:t>
            </a:r>
            <a:r>
              <a:rPr lang="en-US" dirty="0">
                <a:latin typeface="Garamond" panose="02020404030301010803" pitchFamily="18" charset="0"/>
              </a:rPr>
              <a:t>: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Does it require prerequisite knowledge, skills, or abilities to use it?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Does the intended use or operational employment require certain certifications, authorities, or permissions?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What do current policy, permissions, and authorities allow/prevent you from doing</a:t>
            </a:r>
            <a:r>
              <a:rPr lang="en-US" dirty="0"/>
              <a:t>? </a:t>
            </a:r>
            <a:endParaRPr lang="en-US" dirty="0">
              <a:latin typeface="Garamond" panose="02020404030301010803" pitchFamily="18" charset="0"/>
              <a:cs typeface="Calibri" pitchFamily="34" charset="0"/>
            </a:endParaRP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dirty="0" smtClean="0">
              <a:latin typeface="Garamond" panose="02020404030301010803" pitchFamily="18" charset="0"/>
              <a:cs typeface="Calibri" pitchFamily="34" charset="0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dirty="0" smtClean="0">
                <a:latin typeface="Garamond" panose="02020404030301010803" pitchFamily="18" charset="0"/>
              </a:rPr>
              <a:t>.</a:t>
            </a:r>
            <a:endParaRPr lang="en-US" sz="2000" dirty="0">
              <a:latin typeface="Garamond" panose="02020404030301010803" pitchFamily="18" charset="0"/>
            </a:endParaRPr>
          </a:p>
          <a:p>
            <a:endParaRPr lang="en-US" sz="2000" dirty="0" smtClean="0">
              <a:latin typeface="Garamond" panose="02020404030301010803" pitchFamily="18" charset="0"/>
            </a:endParaRP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/>
            </a:r>
            <a:br>
              <a:rPr lang="en-US" sz="2000" dirty="0">
                <a:latin typeface="Garamond" panose="02020404030301010803" pitchFamily="18" charset="0"/>
              </a:rPr>
            </a:br>
            <a:endParaRPr lang="en-US" dirty="0">
              <a:latin typeface="Garamond" panose="02020404030301010803" pitchFamily="18" charset="0"/>
              <a:cs typeface="Calibri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457200" y="125280"/>
            <a:ext cx="8229600" cy="99993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Garamond" panose="02020404030301010803" pitchFamily="18" charset="0"/>
              </a:rPr>
              <a:t>I2C FY23: [Enter Title]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60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4ED628-8334-4FFA-BAC9-305D346DD4F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0" y="1219200"/>
            <a:ext cx="851535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b="1" dirty="0">
                <a:latin typeface="Garamond" panose="02020404030301010803" pitchFamily="18" charset="0"/>
              </a:rPr>
              <a:t>Proposed Specifications, Key Performance Parameters, and Deliverables:</a:t>
            </a:r>
            <a:r>
              <a:rPr lang="en-US" dirty="0">
                <a:latin typeface="Garamond" panose="02020404030301010803" pitchFamily="18" charset="0"/>
              </a:rPr>
              <a:t> 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What are you trying to do/create?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Identify the required and desired thresholds/objectives: size, volume, weight, range, power, interfaces, costs</a:t>
            </a:r>
            <a:r>
              <a:rPr lang="en-US" dirty="0" smtClean="0">
                <a:latin typeface="Garamond" panose="02020404030301010803" pitchFamily="18" charset="0"/>
              </a:rPr>
              <a:t>, learning objectives, research questions, etc.</a:t>
            </a:r>
          </a:p>
          <a:p>
            <a:pPr lvl="1"/>
            <a:r>
              <a:rPr lang="en-US" i="1" dirty="0" smtClean="0">
                <a:latin typeface="Garamond" panose="02020404030301010803" pitchFamily="18" charset="0"/>
              </a:rPr>
              <a:t>(Duplicate this slide and continue, if more space is needed)</a:t>
            </a:r>
            <a:endParaRPr lang="en-US" i="1" dirty="0">
              <a:latin typeface="Garamond" panose="02020404030301010803" pitchFamily="18" charset="0"/>
            </a:endParaRPr>
          </a:p>
          <a:p>
            <a:endParaRPr lang="en-US" sz="2000" dirty="0" smtClean="0">
              <a:latin typeface="Garamond" panose="02020404030301010803" pitchFamily="18" charset="0"/>
            </a:endParaRP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/>
            </a:r>
            <a:br>
              <a:rPr lang="en-US" sz="2000" dirty="0">
                <a:latin typeface="Garamond" panose="02020404030301010803" pitchFamily="18" charset="0"/>
              </a:rPr>
            </a:br>
            <a:endParaRPr lang="en-US" dirty="0">
              <a:latin typeface="Garamond" panose="02020404030301010803" pitchFamily="18" charset="0"/>
              <a:cs typeface="Calibri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457200" y="125280"/>
            <a:ext cx="8229600" cy="99993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Garamond" panose="02020404030301010803" pitchFamily="18" charset="0"/>
              </a:rPr>
              <a:t>I2C FY23: [Enter Title]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60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4ED628-8334-4FFA-BAC9-305D346DD4F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0" y="1219200"/>
            <a:ext cx="851535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b="1" dirty="0">
                <a:latin typeface="Garamond" panose="02020404030301010803" pitchFamily="18" charset="0"/>
              </a:rPr>
              <a:t>Logistics and Interoperability:</a:t>
            </a:r>
            <a:r>
              <a:rPr lang="en-US" dirty="0">
                <a:latin typeface="Garamond" panose="02020404030301010803" pitchFamily="18" charset="0"/>
              </a:rPr>
              <a:t> </a:t>
            </a:r>
          </a:p>
          <a:p>
            <a:r>
              <a:rPr lang="en-US" dirty="0" smtClean="0">
                <a:latin typeface="Garamond" panose="02020404030301010803" pitchFamily="18" charset="0"/>
              </a:rPr>
              <a:t>Only </a:t>
            </a:r>
            <a:r>
              <a:rPr lang="en-US" dirty="0">
                <a:latin typeface="Garamond" panose="02020404030301010803" pitchFamily="18" charset="0"/>
              </a:rPr>
              <a:t>cite major considerations.</a:t>
            </a:r>
          </a:p>
          <a:p>
            <a:r>
              <a:rPr lang="en-US" i="1" dirty="0">
                <a:latin typeface="Garamond" panose="02020404030301010803" pitchFamily="18" charset="0"/>
              </a:rPr>
              <a:t>Example: System must interface and be compatible with the Android Tactical Assault Kit (ATAK)</a:t>
            </a:r>
            <a:endParaRPr lang="en-US" dirty="0">
              <a:latin typeface="Garamond" panose="02020404030301010803" pitchFamily="18" charset="0"/>
            </a:endParaRP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dirty="0">
              <a:latin typeface="Garamond" panose="02020404030301010803" pitchFamily="18" charset="0"/>
              <a:cs typeface="Calibri" pitchFamily="34" charset="0"/>
            </a:endParaRP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dirty="0" smtClean="0">
              <a:latin typeface="Garamond" panose="02020404030301010803" pitchFamily="18" charset="0"/>
              <a:cs typeface="Calibri" pitchFamily="34" charset="0"/>
            </a:endParaRPr>
          </a:p>
          <a:p>
            <a:pPr lvl="0"/>
            <a:r>
              <a:rPr lang="en-US" b="1" dirty="0">
                <a:latin typeface="Garamond" panose="02020404030301010803" pitchFamily="18" charset="0"/>
              </a:rPr>
              <a:t>Transition:</a:t>
            </a:r>
            <a:endParaRPr lang="en-US" dirty="0">
              <a:latin typeface="Garamond" panose="02020404030301010803" pitchFamily="18" charset="0"/>
            </a:endParaRPr>
          </a:p>
          <a:p>
            <a:pPr lvl="1"/>
            <a:r>
              <a:rPr lang="en-US" dirty="0">
                <a:latin typeface="Garamond" panose="02020404030301010803" pitchFamily="18" charset="0"/>
              </a:rPr>
              <a:t>Identify organization/agency that the capability will be transitioned to. 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Hardware/software: Who is responsible for assuming maintenance, updates, and operational support?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Does it require training, and if so how will it be sustained (training or contracting instructors, resources, equipment) after transition?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Identify sustainability (i.e. hosting options, system support, quantities needed, etc.)</a:t>
            </a:r>
          </a:p>
          <a:p>
            <a:endParaRPr lang="en-US" sz="2000" dirty="0" smtClean="0">
              <a:latin typeface="Garamond" panose="02020404030301010803" pitchFamily="18" charset="0"/>
            </a:endParaRP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/>
            </a:r>
            <a:br>
              <a:rPr lang="en-US" sz="2000" dirty="0">
                <a:latin typeface="Garamond" panose="02020404030301010803" pitchFamily="18" charset="0"/>
              </a:rPr>
            </a:br>
            <a:endParaRPr lang="en-US" dirty="0">
              <a:latin typeface="Garamond" panose="02020404030301010803" pitchFamily="18" charset="0"/>
              <a:cs typeface="Calibri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457200" y="125280"/>
            <a:ext cx="8229600" cy="99993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Garamond" panose="02020404030301010803" pitchFamily="18" charset="0"/>
              </a:rPr>
              <a:t>I2C FY23: [Enter Title]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19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4ED628-8334-4FFA-BAC9-305D346DD4F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0" y="1219200"/>
            <a:ext cx="851535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b="1" dirty="0">
                <a:latin typeface="Garamond" panose="02020404030301010803" pitchFamily="18" charset="0"/>
              </a:rPr>
              <a:t>Funding, Endorsements:</a:t>
            </a:r>
            <a:endParaRPr lang="en-US" dirty="0">
              <a:latin typeface="Garamond" panose="02020404030301010803" pitchFamily="18" charset="0"/>
            </a:endParaRPr>
          </a:p>
          <a:p>
            <a:r>
              <a:rPr lang="en-US" i="1" dirty="0">
                <a:latin typeface="Garamond" panose="02020404030301010803" pitchFamily="18" charset="0"/>
              </a:rPr>
              <a:t>Example: ABC Department will provide $XX,XXX in FY23</a:t>
            </a:r>
            <a:endParaRPr lang="en-US" dirty="0">
              <a:latin typeface="Garamond" panose="02020404030301010803" pitchFamily="18" charset="0"/>
            </a:endParaRPr>
          </a:p>
          <a:p>
            <a:pPr lvl="1"/>
            <a:r>
              <a:rPr lang="en-US" i="1" dirty="0">
                <a:latin typeface="Garamond" panose="02020404030301010803" pitchFamily="18" charset="0"/>
              </a:rPr>
              <a:t>Identify </a:t>
            </a:r>
            <a:r>
              <a:rPr lang="en-US" i="1" dirty="0" smtClean="0">
                <a:latin typeface="Garamond" panose="02020404030301010803" pitchFamily="18" charset="0"/>
              </a:rPr>
              <a:t>if the </a:t>
            </a:r>
            <a:r>
              <a:rPr lang="en-US" i="1" dirty="0">
                <a:latin typeface="Garamond" panose="02020404030301010803" pitchFamily="18" charset="0"/>
              </a:rPr>
              <a:t>requirement is endorsed by any O-5 or above CDR, GO, SES, staff OIC, etc. If not, whose endorsement do you intend to pursue</a:t>
            </a:r>
            <a:endParaRPr lang="en-US" dirty="0">
              <a:latin typeface="Garamond" panose="02020404030301010803" pitchFamily="18" charset="0"/>
            </a:endParaRP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dirty="0">
              <a:latin typeface="Garamond" panose="02020404030301010803" pitchFamily="18" charset="0"/>
              <a:cs typeface="Calibri" pitchFamily="34" charset="0"/>
            </a:endParaRP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dirty="0" smtClean="0">
              <a:latin typeface="Garamond" panose="02020404030301010803" pitchFamily="18" charset="0"/>
              <a:cs typeface="Calibri" pitchFamily="34" charset="0"/>
            </a:endParaRPr>
          </a:p>
          <a:p>
            <a:pPr lvl="0"/>
            <a:r>
              <a:rPr lang="en-US" b="1" dirty="0">
                <a:latin typeface="Garamond" panose="02020404030301010803" pitchFamily="18" charset="0"/>
              </a:rPr>
              <a:t>Rough Order of Magnitude (cost) and Schedule</a:t>
            </a:r>
            <a:endParaRPr lang="en-US" dirty="0">
              <a:latin typeface="Garamond" panose="02020404030301010803" pitchFamily="18" charset="0"/>
            </a:endParaRPr>
          </a:p>
          <a:p>
            <a:pPr lvl="1"/>
            <a:r>
              <a:rPr lang="en-US" dirty="0">
                <a:latin typeface="Garamond" panose="02020404030301010803" pitchFamily="18" charset="0"/>
              </a:rPr>
              <a:t>Generally aim for under $2M, 6-24 months</a:t>
            </a:r>
          </a:p>
          <a:p>
            <a:endParaRPr lang="en-US" sz="2000" dirty="0" smtClean="0">
              <a:latin typeface="Garamond" panose="02020404030301010803" pitchFamily="18" charset="0"/>
            </a:endParaRP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/>
            </a:r>
            <a:br>
              <a:rPr lang="en-US" sz="2000" dirty="0">
                <a:latin typeface="Garamond" panose="02020404030301010803" pitchFamily="18" charset="0"/>
              </a:rPr>
            </a:br>
            <a:endParaRPr lang="en-US" dirty="0">
              <a:latin typeface="Garamond" panose="02020404030301010803" pitchFamily="18" charset="0"/>
              <a:cs typeface="Calibri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457200" y="125280"/>
            <a:ext cx="8229600" cy="99993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Garamond" panose="02020404030301010803" pitchFamily="18" charset="0"/>
              </a:rPr>
              <a:t>I2C FY23: [Enter Title]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95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4ED628-8334-4FFA-BAC9-305D346DD4F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0" y="1219200"/>
            <a:ext cx="851535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b="1" dirty="0">
                <a:latin typeface="Garamond" panose="02020404030301010803" pitchFamily="18" charset="0"/>
              </a:rPr>
              <a:t>Operational Project Task Manager and Unit:</a:t>
            </a:r>
            <a:endParaRPr lang="en-US" dirty="0">
              <a:latin typeface="Garamond" panose="02020404030301010803" pitchFamily="18" charset="0"/>
            </a:endParaRPr>
          </a:p>
          <a:p>
            <a:r>
              <a:rPr lang="en-US" dirty="0">
                <a:latin typeface="Garamond" panose="02020404030301010803" pitchFamily="18" charset="0"/>
              </a:rPr>
              <a:t>Name/Unit:</a:t>
            </a:r>
          </a:p>
          <a:p>
            <a:r>
              <a:rPr lang="en-US" dirty="0">
                <a:latin typeface="Garamond" panose="02020404030301010803" pitchFamily="18" charset="0"/>
              </a:rPr>
              <a:t>Phone: </a:t>
            </a:r>
          </a:p>
          <a:p>
            <a:r>
              <a:rPr lang="en-US" dirty="0">
                <a:latin typeface="Garamond" panose="02020404030301010803" pitchFamily="18" charset="0"/>
              </a:rPr>
              <a:t>NIPR E-Mail: </a:t>
            </a:r>
          </a:p>
          <a:p>
            <a:r>
              <a:rPr lang="en-US" dirty="0">
                <a:latin typeface="Garamond" panose="02020404030301010803" pitchFamily="18" charset="0"/>
              </a:rPr>
              <a:t>SIPR E-mail: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dirty="0">
              <a:latin typeface="Garamond" panose="02020404030301010803" pitchFamily="18" charset="0"/>
              <a:cs typeface="Calibri" pitchFamily="34" charset="0"/>
            </a:endParaRP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dirty="0" smtClean="0">
              <a:latin typeface="Garamond" panose="02020404030301010803" pitchFamily="18" charset="0"/>
              <a:cs typeface="Calibri" pitchFamily="34" charset="0"/>
            </a:endParaRPr>
          </a:p>
          <a:p>
            <a:pPr lvl="0"/>
            <a:r>
              <a:rPr lang="en-US" b="1" dirty="0">
                <a:latin typeface="Garamond" panose="02020404030301010803" pitchFamily="18" charset="0"/>
              </a:rPr>
              <a:t>Potential End Users:</a:t>
            </a:r>
            <a:endParaRPr lang="en-US" dirty="0">
              <a:latin typeface="Garamond" panose="02020404030301010803" pitchFamily="18" charset="0"/>
            </a:endParaRPr>
          </a:p>
          <a:p>
            <a:r>
              <a:rPr lang="en-US" dirty="0">
                <a:latin typeface="Garamond" panose="02020404030301010803" pitchFamily="18" charset="0"/>
              </a:rPr>
              <a:t>Name/Unit:</a:t>
            </a:r>
          </a:p>
          <a:p>
            <a:r>
              <a:rPr lang="en-US" dirty="0">
                <a:latin typeface="Garamond" panose="02020404030301010803" pitchFamily="18" charset="0"/>
              </a:rPr>
              <a:t>Phone: </a:t>
            </a:r>
          </a:p>
          <a:p>
            <a:r>
              <a:rPr lang="en-US" dirty="0">
                <a:latin typeface="Garamond" panose="02020404030301010803" pitchFamily="18" charset="0"/>
              </a:rPr>
              <a:t>NIPR E-Mail: </a:t>
            </a:r>
          </a:p>
          <a:p>
            <a:r>
              <a:rPr lang="en-US" dirty="0">
                <a:latin typeface="Garamond" panose="02020404030301010803" pitchFamily="18" charset="0"/>
              </a:rPr>
              <a:t>SIPR E-mail:</a:t>
            </a:r>
          </a:p>
          <a:p>
            <a:endParaRPr lang="en-US" sz="2000" dirty="0" smtClean="0">
              <a:latin typeface="Garamond" panose="02020404030301010803" pitchFamily="18" charset="0"/>
            </a:endParaRP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/>
            </a:r>
            <a:br>
              <a:rPr lang="en-US" sz="2000" dirty="0">
                <a:latin typeface="Garamond" panose="02020404030301010803" pitchFamily="18" charset="0"/>
              </a:rPr>
            </a:br>
            <a:endParaRPr lang="en-US" dirty="0">
              <a:latin typeface="Garamond" panose="02020404030301010803" pitchFamily="18" charset="0"/>
              <a:cs typeface="Calibri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457200" y="125280"/>
            <a:ext cx="8229600" cy="99993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Garamond" panose="02020404030301010803" pitchFamily="18" charset="0"/>
              </a:rPr>
              <a:t>I2C FY23: [Enter Title]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13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</TotalTime>
  <Words>523</Words>
  <Application>Microsoft Office PowerPoint</Application>
  <PresentationFormat>On-screen Show (4:3)</PresentationFormat>
  <Paragraphs>90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Corbel</vt:lpstr>
      <vt:lpstr>Garamond</vt:lpstr>
      <vt:lpstr>Wingdings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ManTech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GCortez</dc:creator>
  <cp:lastModifiedBy>Karrenbauer, Matt</cp:lastModifiedBy>
  <cp:revision>205</cp:revision>
  <cp:lastPrinted>2015-06-09T16:25:09Z</cp:lastPrinted>
  <dcterms:created xsi:type="dcterms:W3CDTF">2011-06-14T18:46:41Z</dcterms:created>
  <dcterms:modified xsi:type="dcterms:W3CDTF">2021-06-21T19:36:31Z</dcterms:modified>
</cp:coreProperties>
</file>